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B4E9CD9-1804-401D-8D61-98F9D7109619}">
  <a:tblStyle styleId="{9B4E9CD9-1804-401D-8D61-98F9D71096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e2de8a0724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e2de8a0724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2de8a0724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2de8a0724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e2de8a0724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e2de8a0724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e1e1f782c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e1e1f782c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e2de8a072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e2de8a072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e2de8a0724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e2de8a0724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e2de8a0724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e2de8a0724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e2de8a0724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e2de8a0724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e2de8a0724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e2de8a0724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e1e1f782c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e1e1f782c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e2de8a0724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e2de8a0724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e2de8a0724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e2de8a0724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e1e1f782c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e1e1f782c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2de8a0724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2de8a0724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e1f782c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e1f782c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e2de8a0724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e2de8a0724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e1e1f782c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e1e1f782c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e2de8a0724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e2de8a0724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plantuml.com/plantuml/img/xLUzRjim4Dxr58Gd1t2ITXMQDAcR8LCDf45dGhpOH6LIeQYaUPnEdJhs2VnYfSGVKIHbsMYcjjfuv7qytlSTZxgg9HQosPQPfB84z97YjS1RZ0YWEtXiW1KKe_ibUlCMdQBhDJ221Le1eOJN6Iua5-Y-1e5mZMRBaWAJCCi-yAPTzu9MWfD6ydg5rz0jMUs-hodhu2ipvorVRg3uoXkPMbvW8IZRy5csv4mANZfmCov1z5CwG6-cKiUa1Qqmayxn3iGJBM0ufprJK-PuoRaRHa10qJlUC9NGFW5khE5l9R3GPeTs6pjsq7sUlcomh75LTJcwNjqwmonhEQ5FM497IzPnStev8297k82wneZtY_tvRC2QvzodCqThaDTbEJ-98RoanoOVpgHg7vRDPZ3sKNASTdK-w3Irfr8JVdbdDNYP4QXLY2-nkzjo915JGE4H_5p4n4o09NAhIL98BTKvAgcgQB-yienNCaFg6z42KHhcgiQC0yBSrLhd5gaXhAqMWoX5R-TcwKddrpCI5MC76rezx9wbGu1jXZrKNoTUnUM50EKurxQ5FTe2FKgoG4-uv2AzXQvNRuFEe0aCGeuy78SZK0E1nRdLfXHIujnxnJME55AJbfRnLorWGbBmhIWRwWH5ZXTKXq30h7nzNHs3VuIyL5vBSFfgbJibfxzD70D_lwUqgd7ToE_pjXlrDxW_cmsU1EaagFQXhIRlVZE8Zd2GFAOHtQq-9eZyUQEwzfogUsLsCLkWIak2n50MOyzjaWMKP4UfOqGPQLKCgKaZ-0-k0JsX6iO8jos7iWSkjdZtO_SBwkwUq6-VGrXNhS6ybDnrRiP_plynsEDA2DwBdQm-YQLkGJ5U-BmCnZwYWIgce1o6fZQCnnWSlP5RBEj9tx5qU9M1cegqSITAuT_GEI2LAW5hVA3ExH-04wCrl8hIZq0Vrthu_pCKUm8nySCqD0nGXuBV1zVZT3J5SLcB8plXcj3R0Vx_fT-Z5fmzK2Lvq_SYeTiVrXnjfApg_FmSL_JisLZF2huzhzMJuNsruGmkMBC5mJ-hnzM36lQvioXZCUhDss3KSs_tKyLnfK2RRVaR" TargetMode="External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plantuml.com/plantuml/img/xLUzRjim4Dxr58Gd1t2ITXMQDAcR8LCDf45dGhpOH6LIeQYaUPnEdJhs2VnYfSGVKIHbsMYcjjfuv7qytlSTZxgg9HQosPQPfB84z97YjS1RZ0YWEtXiW1KKe_ibUlCMdQBhDJ221Le1eOJN6Iua5-Y-1e5mZMRBaWAJCCi-yAPTzu9MWfD6ydg5rz0jMUs-hodhu2ipvorVRg3uoXkPMbvW8IZRy5csv4mANZfmCov1z5CwG6-cKiUa1Qqmayxn3iGJBM0ufprJK-PuoRaRHa10qJlUC9NGFW5khE5l9R3GPeTs6pjsq7sUlcomh75LTJcwNjqwmonhEQ5FM497IzPnStev8297k82wneZtY_tvRC2QvzodCqThaDTbEJ-98RoanoOVpgHg7vRDPZ3sKNASTdK-w3Irfr8JVdbdDNYP4QXLY2-nkzjo915JGE4H_5p4n4o09NAhIL98BTKvAgcgQB-yienNCaFg6z42KHhcgiQC0yBSrLhd5gaXhAqMWoX5R-TcwKddrpCI5MC76rezx9wbGu1jXZrKNoTUnUM50EKurxQ5FTe2FKgoG4-uv2AzXQvNRuFEe0aCGeuy78SZK0E1nRdLfXHIujnxnJME55AJbfRnLorWGbBmhIWRwWH5ZXTKXq30h7nzNHs3VuIyL5vBSFfgbJibfxzD70D_lwUqgd7ToE_pjXlrDxW_cmsU1EaagFQXhIRlVZE8Zd2GFAOHtQq-9eZyUQEwzfogUsLsCLkWIak2n50MOyzjaWMKP4UfOqGPQLKCgKaZ-0-k0JsX6iO8jos7iWSkjdZtO_SBwkwUq6-VGrXNhS6ybDnrRiP_plynsEDA2DwBdQm-YQLkGJ5U-BmCnZwYWIgce1o6fZQCnnWSlP5RBEj9tx5qU9M1cegqSITAuT_GEI2LAW5hVA3ExH-04wCrl8hIZq0Vrthu_pCKUm8nySCqD0nGXuBV1zVZT3J5SLcB8plXcj3R0Vx_fT-Z5fmzK2Lvq_SYeTiVrXnjfApg_FmSL_JisLZF2huzhzMJuNsruGmkMBC5mJ-hnzM36lQvioXZCUhDss3KSs_tKyLnfK2RRVaR" TargetMode="External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plantuml.com/plantuml/img/xLZDQjmm4BxxAKHEwI5Gw6qfIz9jA8KU0Y4F86on2BpMLfAttSSfFVH1ziKgIxObsMD9tlNsXpQG45ipdqRwlXcDV2yavhBUbPcaiYJeFSLRZdSO5GGzayyrgNAAqSi6lNw3xj07mlKBZZvMejunaU5SCevU1E482tJpKEneTPEzOtLLO7v4dwYGJtXBzE3JwTkMLXgwTNSiDvnWII3RYXrOw-3OFnOKH2O5FVquVMTsba4ucrf89Y3NN8yq_z6XeubEknfGC4WD04xSHAkzOo6F83QiafoLtOwrZoNXsLuHHtEwnvNiHfy9Fz2SP8-LOlFOa-G_cWt86kheGQrAivTf2k_MFMChX7CY1BPctKZMawhCHs6jq9R8XxAyVMKznx6FtZXOxI82GDqo_KS7OeL1lyu1tG6pOSxnyQrXNgopWWWLsd7esiy5hpqCCeZRNRs_yq4KPnij4yg_ON25IlKAMmqhdjbUPaZz00mNIZzCYR3UjURQCC9lhdD1RMzZ6-2u6GPvjgc-GWTAlWoIN3jEhzcRrK9vNhrKcvTEPO4NfDA1aripSFwgXdgAetPoS201ARVR7G9o4K1jJsyiE3cyJTCWm49IjHtdkXiTK3qkIxvqfnE2L4KW9rGnbZCJed6vM3xTUMPJOdoIpScC3cywB_eJ55vLlIzYkZidBH9Wq_AY1VgT6H7NyY_938_gg-N5rxoiwRp4A4X9hY2X1DWq2RL00GdzjTf89HnatBR8NHVOzyRCfT_JcdNg0t1QxL2hQCmMbqaoUE8vR83Eh3SUWIQczP8A2q2cwSpZF14Pq9nB-LXv8nLflqw2GHawhMf_HtAac2ovtDxaMYuJz1PfPPrxuQ2ZRKFrMjluHW8jhZF520J8FjltkdVMUFkhhI_Vbb0l79d2LMim8SsA_VOu5hwv-Gv3DwASxXAqmIHr8EQvgHj9tmLIE4rzVjCDYIzK-yyh1cOJcqCfjIZqlVf55O5qtsQMpG7lam_SrIzG7RnPKYk3_pKgeVs_KbcOCyVSkk1T3_uNWoMA0QorFw8Gz9UJYog1kGzSeHR0DvWP4yrLltUpIL3_Fw7ZIvJO_DwhF_Mk_0a0" TargetMode="External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plantuml.com/plantuml/img/xLZDQjmm4BxxAKHEwI5Gw6qfIz9jA8KU0Y4F86on2BpMLfAttSSfFVH1ziKgIxObsMD9tlNsXpQG45ipdqRwlXcDV2yavhBUbPcaiYJeFSLRZdSO5GGzayyrgNAAqSi6lNw3xj07mlKBZZvMejunaU5SCevU1E482tJpKEneTPEzOtLLO7v4dwYGJtXBzE3JwTkMLXgwTNSiDvnWII3RYXrOw-3OFnOKH2O5FVquVMTsba4ucrf89Y3NN8yq_z6XeubEknfGC4WD04xSHAkzOo6F83QiafoLtOwrZoNXsLuHHtEwnvNiHfy9Fz2SP8-LOlFOa-G_cWt86kheGQrAivTf2k_MFMChX7CY1BPctKZMawhCHs6jq9R8XxAyVMKznx6FtZXOxI82GDqo_KS7OeL1lyu1tG6pOSxnyQrXNgopWWWLsd7esiy5hpqCCeZRNRs_yq4KPnij4yg_ON25IlKAMmqhdjbUPaZz00mNIZzCYR3UjURQCC9lhdD1RMzZ6-2u6GPvjgc-GWTAlWoIN3jEhzcRrK9vNhrKcvTEPO4NfDA1aripSFwgXdgAetPoS201ARVR7G9o4K1jJsyiE3cyJTCWm49IjHtdkXiTK3qkIxvqfnE2L4KW9rGnbZCJed6vM3xTUMPJOdoIpScC3cywB_eJ55vLlIzYkZidBH9Wq_AY1VgT6H7NyY_938_gg-N5rxoiwRp4A4X9hY2X1DWq2RL00GdzjTf89HnatBR8NHVOzyRCfT_JcdNg0t1QxL2hQCmMbqaoUE8vR83Eh3SUWIQczP8A2q2cwSpZF14Pq9nB-LXv8nLflqw2GHawhMf_HtAac2ovtDxaMYuJz1PfPPrxuQ2ZRKFrMjluHW8jhZF520J8FjltkdVMUFkhhI_Vbb0l79d2LMim8SsA_VOu5hwv-Gv3DwASxXAqmIHr8EQvgHj9tmLIE4rzVjCDYIzK-yyh1cOJcqCfjIZqlVf55O5qtsQMpG7lam_SrIzG7RnPKYk3_pKgeVs_KbcOCyVSkk1T3_uNWoMA0QorFw8Gz9UJYog1kGzSeHR0DvWP4yrLltUpIL3_Fw7ZIvJO_DwhF_Mk_0a0" TargetMode="External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plantuml.com/plantuml/img/xLQnRjim4Dtv5GTFwM2WKmQX29AwGPSEGO9ym44y60HeoY4fj_wS8aC-n3zMIf0eog9ekectU30W7k_ntjrxb6wDHMthZMHMM4dmG-1QumQ14ppHIqsg50ZFA_Xw3KluIRfTqF189GcBXc5fAmtFXZIWWSKTtmYrOD-hMd7KU_WbZ7t0DRN1XyFVjL0jjkxoWwqhJMWfjbbLE-mpWeHxBgBOnCNXxV1Q1USisAfILbVI5zuzIz9iwpeWIh55PNtuYVHEbCJkbUlBVg3Ry1KxLsTBcRMybpUUPW5OaZ4uREiZp7V2RPyMKS2Qx9sKLr-6r4YfqwKGhYiwXTNpEdeEKGgCf_eSMCREHArn_wsVwmtZP5o9-scwFtAc4QU0ZYc4lHYFuWHGqDTXE0wX6Me1qYsDfCfOjRKCt2yoTUu4L3dvrHklr7RhgQcNhUXTkvlDgSatyVZq1zyKi1Fq-zWnRMg2--Za0MoKvbNSB0P6dM5bt9r0LrtaFTmcAij1xWKImiPqtlK-3JP2YIl_CT7dU14pRKi1nKXbApz30NtuI03JUsoiweHTIF64OzmbRS-tIvFr4RhgNns3Oo8lZRECqoFEsyQ_hcQurLj-Mex_vveiw5pRT62VVcd3exbVpYr_IbcBi-t2ITA599K5dIkf3YmbgNS99MU-bnPCjWfktP_x8Fy7" TargetMode="External"/><Relationship Id="rId4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plantuml.com/plantuml/img/xLQnRjim4Dtv5GTFwM2WKmQX29AwGPSEGO9ym44y60HeoY4fj_wS8aC-n3zMIf0eog9ekectU30W7k_ntjrxb6wDHMthZMHMM4dmG-1QumQ14ppHIqsg50ZFA_Xw3KluIRfTqF189GcBXc5fAmtFXZIWWSKTtmYrOD-hMd7KU_WbZ7t0DRN1XyFVjL0jjkxoWwqhJMWfjbbLE-mpWeHxBgBOnCNXxV1Q1USisAfILbVI5zuzIz9iwpeWIh55PNtuYVHEbCJkbUlBVg3Ry1KxLsTBcRMybpUUPW5OaZ4uREiZp7V2RPyMKS2Qx9sKLr-6r4YfqwKGhYiwXTNpEdeEKGgCf_eSMCREHArn_wsVwmtZP5o9-scwFtAc4QU0ZYc4lHYFuWHGqDTXE0wX6Me1qYsDfCfOjRKCt2yoTUu4L3dvrHklr7RhgQcNhUXTkvlDgSatyVZq1zyKi1Fq-zWnRMg2--Za0MoKvbNSB0P6dM5bt9r0LrtaFTmcAij1xWKImiPqtlK-3JP2YIl_CT7dU14pRKi1nKXbApz30NtuI03JUsoiweHTIF64OzmbRS-tIvFr4RhgNns3Oo8lZRECqoFEsyQ_hcQurLj-Mex_vveiw5pRT62VVcd3exbVpYr_IbcBi-t2ITA599K5dIkf3YmbgNS99MU-bnPCjWfktP_x8Fy7" TargetMode="External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Picnic Caseiros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Projeto de sistema elaborado pelo(s) aluno(s) Douglas Fernandes, Davi Brandão, Guilherme Costa, Filipe Iannarelli e Raul Goulart</a:t>
            </a:r>
            <a:r>
              <a:rPr lang="pt-BR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como parte da disciplina </a:t>
            </a:r>
            <a:r>
              <a:rPr b="1"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Projeto de Software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Diagrama de classes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ce gráfica do usuário&#10;&#10;Descrição gerada automaticamente" id="130" name="Google Shape;130;p23"/>
          <p:cNvPicPr preferRelativeResize="0"/>
          <p:nvPr/>
        </p:nvPicPr>
        <p:blipFill rotWithShape="1">
          <a:blip r:embed="rId3">
            <a:alphaModFix/>
          </a:blip>
          <a:srcRect b="51267" l="0" r="0" t="0"/>
          <a:stretch/>
        </p:blipFill>
        <p:spPr>
          <a:xfrm>
            <a:off x="0" y="0"/>
            <a:ext cx="40754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erface gráfica do usuário&#10;&#10;Descrição gerada automaticamente" id="131" name="Google Shape;131;p23"/>
          <p:cNvPicPr preferRelativeResize="0"/>
          <p:nvPr/>
        </p:nvPicPr>
        <p:blipFill rotWithShape="1">
          <a:blip r:embed="rId3">
            <a:alphaModFix/>
          </a:blip>
          <a:srcRect b="0" l="0" r="0" t="48456"/>
          <a:stretch/>
        </p:blipFill>
        <p:spPr>
          <a:xfrm>
            <a:off x="5230950" y="0"/>
            <a:ext cx="391305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p23"/>
          <p:cNvCxnSpPr/>
          <p:nvPr/>
        </p:nvCxnSpPr>
        <p:spPr>
          <a:xfrm flipH="1" rot="10800000">
            <a:off x="5028650" y="327575"/>
            <a:ext cx="4656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" name="Google Shape;133;p23"/>
          <p:cNvSpPr/>
          <p:nvPr/>
        </p:nvSpPr>
        <p:spPr>
          <a:xfrm>
            <a:off x="3872675" y="307777"/>
            <a:ext cx="1223200" cy="4736350"/>
          </a:xfrm>
          <a:custGeom>
            <a:rect b="b" l="l" r="r" t="t"/>
            <a:pathLst>
              <a:path extrusionOk="0" h="189454" w="48928">
                <a:moveTo>
                  <a:pt x="0" y="185709"/>
                </a:moveTo>
                <a:cubicBezTo>
                  <a:pt x="6845" y="183702"/>
                  <a:pt x="37083" y="201430"/>
                  <a:pt x="41070" y="173665"/>
                </a:cubicBezTo>
                <a:cubicBezTo>
                  <a:pt x="45058" y="145901"/>
                  <a:pt x="22615" y="47995"/>
                  <a:pt x="23925" y="19122"/>
                </a:cubicBezTo>
                <a:cubicBezTo>
                  <a:pt x="25235" y="-9751"/>
                  <a:pt x="44761" y="3545"/>
                  <a:pt x="48928" y="42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4" name="Google Shape;134;p23"/>
          <p:cNvSpPr/>
          <p:nvPr/>
        </p:nvSpPr>
        <p:spPr>
          <a:xfrm>
            <a:off x="3860200" y="0"/>
            <a:ext cx="1634100" cy="5159100"/>
          </a:xfrm>
          <a:prstGeom prst="rect">
            <a:avLst/>
          </a:prstGeom>
          <a:solidFill>
            <a:srgbClr val="2C2A2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Diagramas de sequencia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0" name="Google Shape;140;p24"/>
          <p:cNvSpPr txBox="1"/>
          <p:nvPr/>
        </p:nvSpPr>
        <p:spPr>
          <a:xfrm>
            <a:off x="4965500" y="1737650"/>
            <a:ext cx="3981600" cy="24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Modelagem para os casos de uso:</a:t>
            </a:r>
            <a:br>
              <a:rPr b="1" lang="pt-B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b="1" lang="pt-B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pt-B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UC01- Agendar Pedidos</a:t>
            </a:r>
            <a:br>
              <a:rPr b="1" lang="pt-B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pt-B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UC03- Gerenciar Insumos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UC06 - Gerenciar Receitas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 diagram of a diagram&#10;&#10;Description automatically generated" id="141" name="Google Shape;141;p24"/>
          <p:cNvPicPr preferRelativeResize="0"/>
          <p:nvPr/>
        </p:nvPicPr>
        <p:blipFill rotWithShape="1">
          <a:blip r:embed="rId3">
            <a:alphaModFix/>
          </a:blip>
          <a:srcRect b="30757" l="0" r="0" t="0"/>
          <a:stretch/>
        </p:blipFill>
        <p:spPr>
          <a:xfrm>
            <a:off x="769738" y="733900"/>
            <a:ext cx="3036725" cy="44095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4"/>
          <p:cNvSpPr/>
          <p:nvPr/>
        </p:nvSpPr>
        <p:spPr>
          <a:xfrm>
            <a:off x="2100" y="0"/>
            <a:ext cx="4572000" cy="624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24"/>
          <p:cNvSpPr txBox="1"/>
          <p:nvPr/>
        </p:nvSpPr>
        <p:spPr>
          <a:xfrm>
            <a:off x="1078350" y="0"/>
            <a:ext cx="69873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Diagramas de </a:t>
            </a:r>
            <a:r>
              <a:rPr b="1" lang="pt-BR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sequência</a:t>
            </a:r>
            <a:endParaRPr b="1"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DS1 - Agendar Pedidos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50000" l="0" r="0" t="0"/>
          <a:stretch/>
        </p:blipFill>
        <p:spPr>
          <a:xfrm>
            <a:off x="0" y="8"/>
            <a:ext cx="9143998" cy="4892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50404"/>
          <a:stretch/>
        </p:blipFill>
        <p:spPr>
          <a:xfrm>
            <a:off x="0" y="0"/>
            <a:ext cx="9143998" cy="4852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DS2 - Gerenciamento de Insumos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50000" l="0" r="0" t="0"/>
          <a:stretch/>
        </p:blipFill>
        <p:spPr>
          <a:xfrm>
            <a:off x="0" y="0"/>
            <a:ext cx="9144001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50000"/>
          <a:stretch/>
        </p:blipFill>
        <p:spPr>
          <a:xfrm>
            <a:off x="0" y="0"/>
            <a:ext cx="9144001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DS3 - Gerenciamento de Receitas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 lateral de uma mão empurrando um botão em uma mesa de mixagem de som" id="73" name="Google Shape;73;p14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>
            <p:ph type="title"/>
          </p:nvPr>
        </p:nvSpPr>
        <p:spPr>
          <a:xfrm>
            <a:off x="265500" y="503700"/>
            <a:ext cx="4045200" cy="39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>
                <a:solidFill>
                  <a:schemeClr val="lt1"/>
                </a:solidFill>
              </a:rPr>
              <a:t>Introdução</a:t>
            </a:r>
            <a:endParaRPr sz="3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Recapitulando…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5" name="Google Shape;75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pt-BR" sz="1500"/>
              <a:t>Nosso projeto visa desenvolver um sistema sob medida para a Picnic Caseiros, uma empresa dedicada à produção e venda de bolos caseiros e outros alimentos artesanais. Nosso objetivo é otimizar a gestão de insumos, receitas, vendas e fidelização de clientes, impulsionando o crescimento sustentável e a eficiência operacional.</a:t>
            </a:r>
            <a:endParaRPr b="1"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50000" l="0" r="0" t="0"/>
          <a:stretch/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50000"/>
          <a:stretch/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199350" y="1723325"/>
            <a:ext cx="87453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Diagrama de </a:t>
            </a:r>
            <a:r>
              <a:rPr lang="pt-BR"/>
              <a:t>Sequência</a:t>
            </a:r>
            <a:r>
              <a:rPr lang="pt-BR"/>
              <a:t> do Sistema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idx="4294967295"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/>
              <a:t>O primeiro caso de uso abordado é o de criar produto</a:t>
            </a:r>
            <a:endParaRPr b="1" sz="1500"/>
          </a:p>
        </p:txBody>
      </p:sp>
      <p:pic>
        <p:nvPicPr>
          <p:cNvPr descr="Uma imagem contendo Linha do tempo&#10;&#10;Descrição gerada automaticamente"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00" y="809013"/>
            <a:ext cx="9083200" cy="352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p17"/>
          <p:cNvGraphicFramePr/>
          <p:nvPr/>
        </p:nvGraphicFramePr>
        <p:xfrm>
          <a:off x="57150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{9B4E9CD9-1804-401D-8D61-98F9D7109619}</a:tableStyleId>
              </a:tblPr>
              <a:tblGrid>
                <a:gridCol w="2455525"/>
                <a:gridCol w="6417450"/>
              </a:tblGrid>
              <a:tr h="1506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Contrato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Criar um insumo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</a:tr>
              <a:tr h="33712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Operação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criarInsumo(descricao: string, unidadeReferencia: UnidadeReferenciaEnum, percentualDisperdicio: double, precoPosDisperdicio: double, observacao: string)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</a:tr>
              <a:tr h="1506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Referências cruzadas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UC-03 – Gerenciar insumos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</a:tr>
              <a:tr h="1506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Pré-condições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Usuário estar autenticado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</a:tr>
              <a:tr h="33712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Pós-condições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Um novo insumo deve ser criado e uma mensagem indicando que o insumo foi criado deve aparecer no canto inferior direito da tela.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</a:tr>
            </a:tbl>
          </a:graphicData>
        </a:graphic>
      </p:graphicFrame>
      <p:graphicFrame>
        <p:nvGraphicFramePr>
          <p:cNvPr id="93" name="Google Shape;93;p17"/>
          <p:cNvGraphicFramePr/>
          <p:nvPr/>
        </p:nvGraphicFramePr>
        <p:xfrm>
          <a:off x="57138" y="1698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{9B4E9CD9-1804-401D-8D61-98F9D7109619}</a:tableStyleId>
              </a:tblPr>
              <a:tblGrid>
                <a:gridCol w="2455525"/>
                <a:gridCol w="6417450"/>
              </a:tblGrid>
              <a:tr h="1897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Contrato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Criar uma receita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</a:tr>
              <a:tr h="56912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Operação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criarReceita(nome: string, modoPreparo: string, quantidade: double, porcao: double, unidadePorcao: UnidadePorcaoEnum, validade: integer, observacao: string, insumos: List&lt;Insumos&gt;)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</a:tr>
              <a:tr h="1897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Referências cruzadas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UC-06 – Gerenciar receitas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</a:tr>
              <a:tr h="1897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Pré-condições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Usuário estar autenticado e lista de insumos previamente cadastrada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</a:tr>
              <a:tr h="37942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Pós-condições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Uma nova receita deve ser criada e uma mensagem indicando que a receita foi criada deve aparecer no canto inferior direito da tela.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</a:tr>
            </a:tbl>
          </a:graphicData>
        </a:graphic>
      </p:graphicFrame>
      <p:graphicFrame>
        <p:nvGraphicFramePr>
          <p:cNvPr id="94" name="Google Shape;94;p17"/>
          <p:cNvGraphicFramePr/>
          <p:nvPr/>
        </p:nvGraphicFramePr>
        <p:xfrm>
          <a:off x="57150" y="3394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{9B4E9CD9-1804-401D-8D61-98F9D7109619}</a:tableStyleId>
              </a:tblPr>
              <a:tblGrid>
                <a:gridCol w="2455525"/>
                <a:gridCol w="6417450"/>
              </a:tblGrid>
              <a:tr h="18605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Contrato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Criar um produto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</a:tr>
              <a:tr h="3720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Operação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criarProduto(nome: string, descricao: string, estoque: integer, observacao: string, receitas: List&lt;Receita&gt;)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</a:tr>
              <a:tr h="18605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Referências cruzadas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UC-07 – Gerenciar receitas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</a:tr>
              <a:tr h="18605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Pré-condições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Usuário estar autenticado e lista de receitas previamente cadastradas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</a:tr>
              <a:tr h="3720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Pós-condições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Um novo produto deve ser criado e uma mensagem indicando que o produto foi criado deve aparecer no canto inferior direito da tela.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/>
              <a:t>O segundo diagrama de sequência do sistema elaborado diz respeito ao gerenciamento de fornecedores</a:t>
            </a:r>
            <a:endParaRPr b="1" sz="1500"/>
          </a:p>
        </p:txBody>
      </p:sp>
      <p:pic>
        <p:nvPicPr>
          <p:cNvPr descr="Texto&#10;&#10;Descrição gerada automaticamente"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23850"/>
            <a:ext cx="9144000" cy="32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" name="Google Shape;105;p19"/>
          <p:cNvGraphicFramePr/>
          <p:nvPr/>
        </p:nvGraphicFramePr>
        <p:xfrm>
          <a:off x="433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{9B4E9CD9-1804-401D-8D61-98F9D7109619}</a:tableStyleId>
              </a:tblPr>
              <a:tblGrid>
                <a:gridCol w="2530525"/>
                <a:gridCol w="6613475"/>
              </a:tblGrid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Contrato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Criar um fornecedor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Operação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criarFornecedor(nome: string, endereco: Endereco, contato: Contato, observacao: string, status: StatusEnum)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Referências cruzadas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UC-08 – Gerenciar fornecedores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Pré-condições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Usuário estar autenticado e lista de receitas previamente cadastradas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Pós-condições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Um novo fornecedor deve ser criado e uma mensagem indicando que o fornecedor foi criado deve aparecer no canto inferior direito da tela.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</a:tr>
            </a:tbl>
          </a:graphicData>
        </a:graphic>
      </p:graphicFrame>
      <p:graphicFrame>
        <p:nvGraphicFramePr>
          <p:cNvPr id="106" name="Google Shape;106;p19"/>
          <p:cNvGraphicFramePr/>
          <p:nvPr/>
        </p:nvGraphicFramePr>
        <p:xfrm>
          <a:off x="43300" y="1614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{9B4E9CD9-1804-401D-8D61-98F9D7109619}</a:tableStyleId>
              </a:tblPr>
              <a:tblGrid>
                <a:gridCol w="2518550"/>
                <a:gridCol w="6582150"/>
              </a:tblGrid>
              <a:tr h="1154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Contrato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Editar um fornecedor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</a:tr>
              <a:tr h="2309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Operação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editorFornecedor(nome: string, endereco: Endereco, contato: Contato, observacao: string, status: StatusEnum)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</a:tr>
              <a:tr h="1154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Referências cruzadas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UC-08 – Gerenciar fornecedores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</a:tr>
              <a:tr h="1154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Pré-condições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Usuário estar autenticado e lista de receitas previamente cadastradas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</a:tr>
              <a:tr h="2309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Pós-condições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Os dados do fornecedor devem ser atualizados e uma mensagem indicando que o fornecedor foi atualizado deve aparecer no canto inferior direito da tela.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</a:tr>
            </a:tbl>
          </a:graphicData>
        </a:graphic>
      </p:graphicFrame>
      <p:graphicFrame>
        <p:nvGraphicFramePr>
          <p:cNvPr id="107" name="Google Shape;107;p19"/>
          <p:cNvGraphicFramePr/>
          <p:nvPr/>
        </p:nvGraphicFramePr>
        <p:xfrm>
          <a:off x="43300" y="3325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{9B4E9CD9-1804-401D-8D61-98F9D7109619}</a:tableStyleId>
              </a:tblPr>
              <a:tblGrid>
                <a:gridCol w="2518550"/>
                <a:gridCol w="6582150"/>
              </a:tblGrid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Contrato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Deletar um fornecedor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Operação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deletarFornecedor(nome: string, endereco: Endereco, contato: Contato, observacao: string, status: StatusEnum)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Referências cruzadas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UC-08 – Gerenciar fornecedores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Pré-condições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Usuário estar autenticado e lista de receitas previamente cadastradas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Pós-condições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O fornecedor deve ser excluído e uma mensagem indicando que o fornecedor foi excluído deve aparecer no canto inferior direito da tela.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28500" y="4806125"/>
            <a:ext cx="9087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50"/>
              <a:t>Por fim, de maneira similar ao gerenciamento de fornecedor, foi elaborado o diagrama para o gerenciamento de clientes.</a:t>
            </a:r>
            <a:endParaRPr b="1" sz="14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nterface gráfica do usuário, Texto, Aplicativo&#10;&#10;Descrição gerada automaticamente"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2800"/>
            <a:ext cx="9144000" cy="367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21"/>
          <p:cNvGraphicFramePr/>
          <p:nvPr/>
        </p:nvGraphicFramePr>
        <p:xfrm>
          <a:off x="0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{9B4E9CD9-1804-401D-8D61-98F9D7109619}</a:tableStyleId>
              </a:tblPr>
              <a:tblGrid>
                <a:gridCol w="2530525"/>
                <a:gridCol w="6613475"/>
              </a:tblGrid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Contrato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Criar um cliente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Operação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criarCliente(nome: string, sobrenome: string, apelido: string, tipoDocumento: TipoDocumentoEnum, dataAniversario: Date, observacao: string, endereco: Endereco)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Referências cruzadas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UC-09 – Gerenciar clientes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Pré-condições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Usuário estar autenticado e lista de receitas previamente cadastradas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Pós-condições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O cliente deve ser criado e uma mensagem indicando que o cliente foi criado deve aparecer no canto inferior direito da tela.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</a:tr>
            </a:tbl>
          </a:graphicData>
        </a:graphic>
      </p:graphicFrame>
      <p:graphicFrame>
        <p:nvGraphicFramePr>
          <p:cNvPr id="119" name="Google Shape;119;p21"/>
          <p:cNvGraphicFramePr/>
          <p:nvPr/>
        </p:nvGraphicFramePr>
        <p:xfrm>
          <a:off x="0" y="169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{9B4E9CD9-1804-401D-8D61-98F9D7109619}</a:tableStyleId>
              </a:tblPr>
              <a:tblGrid>
                <a:gridCol w="2530525"/>
                <a:gridCol w="6613475"/>
              </a:tblGrid>
              <a:tr h="17732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Contrato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Editar um cliente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</a:tr>
              <a:tr h="3546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Operação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editarCliente(nome: string, sobrenome: string, apelido: string, tipoDocumento: TipoDocumentoEnum, dataAniversario: Date, observacao: string, endereco: Endereco)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</a:tr>
              <a:tr h="17732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Referências cruzadas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UC-09 – Gerenciar clientes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</a:tr>
              <a:tr h="17732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Pré-condições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Usuário estar autenticado e lista de receitas previamente cadastradas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</a:tr>
              <a:tr h="3546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Pós-condições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Os dados do cliente devem ser atualizados e uma mensagem indicando que o cliente foi atualizado deve aparecer no canto inferior direito da tela.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</a:tr>
            </a:tbl>
          </a:graphicData>
        </a:graphic>
      </p:graphicFrame>
      <p:graphicFrame>
        <p:nvGraphicFramePr>
          <p:cNvPr id="120" name="Google Shape;120;p21"/>
          <p:cNvGraphicFramePr/>
          <p:nvPr/>
        </p:nvGraphicFramePr>
        <p:xfrm>
          <a:off x="0" y="3293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{9B4E9CD9-1804-401D-8D61-98F9D7109619}</a:tableStyleId>
              </a:tblPr>
              <a:tblGrid>
                <a:gridCol w="2530525"/>
                <a:gridCol w="6613475"/>
              </a:tblGrid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Contrato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Deletar um cliente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Operação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criarCliente(nome: string, sobrenome: string, apelido: string, tipoDocumento: TipoDocumentoEnum, dataAniversario: Date, observacao: string, endereco: Endereco)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Referências cruzadas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UC-09 – Gerenciar clientes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Pré-condições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Usuário estar autenticado e lista de receitas previamente cadastradas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Pós-condições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O cliente deve ser excluído e uma mensagem indicando que o cliente foi excluído deve aparecer no canto inferior direito da tela.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0" marB="0" marR="73025" marL="730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